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2" r:id="rId3"/>
    <p:sldId id="280" r:id="rId4"/>
    <p:sldId id="287" r:id="rId5"/>
    <p:sldId id="258" r:id="rId6"/>
    <p:sldId id="293" r:id="rId7"/>
    <p:sldId id="281" r:id="rId8"/>
    <p:sldId id="288" r:id="rId9"/>
    <p:sldId id="259" r:id="rId10"/>
    <p:sldId id="260" r:id="rId11"/>
    <p:sldId id="261" r:id="rId12"/>
    <p:sldId id="284" r:id="rId13"/>
    <p:sldId id="262" r:id="rId14"/>
    <p:sldId id="294" r:id="rId15"/>
    <p:sldId id="289" r:id="rId16"/>
    <p:sldId id="290" r:id="rId17"/>
    <p:sldId id="276" r:id="rId18"/>
  </p:sldIdLst>
  <p:sldSz cx="9144000" cy="6858000" type="screen4x3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390" tIns="45696" rIns="91390" bIns="4569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390" tIns="45696" rIns="91390" bIns="45696" rtlCol="0"/>
          <a:lstStyle>
            <a:lvl1pPr algn="r">
              <a:defRPr sz="1200"/>
            </a:lvl1pPr>
          </a:lstStyle>
          <a:p>
            <a:fld id="{DB77A220-B37D-452B-8F09-5483554B87E2}" type="datetimeFigureOut">
              <a:rPr lang="fr-FR" smtClean="0"/>
              <a:pPr/>
              <a:t>18/10/2021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0" tIns="45696" rIns="91390" bIns="4569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1" y="4724206"/>
            <a:ext cx="5486400" cy="4475560"/>
          </a:xfrm>
          <a:prstGeom prst="rect">
            <a:avLst/>
          </a:prstGeom>
        </p:spPr>
        <p:txBody>
          <a:bodyPr vert="horz" lIns="91390" tIns="45696" rIns="91390" bIns="45696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390" tIns="45696" rIns="91390" bIns="4569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390" tIns="45696" rIns="91390" bIns="45696" rtlCol="0" anchor="b"/>
          <a:lstStyle>
            <a:lvl1pPr algn="r">
              <a:defRPr sz="1200"/>
            </a:lvl1pPr>
          </a:lstStyle>
          <a:p>
            <a:fld id="{1D13C169-2FCA-46CF-B360-F9F935D8FD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025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FABC-C15F-47DB-A3D9-2D7F12CB3F0D}" type="datetime1">
              <a:rPr lang="fr-FR" smtClean="0"/>
              <a:t>18/10/2021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1ère réunion publique PLU  salle polyvalente de Certines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3AF2-D913-404F-9273-26CCB914E4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DDE7-3668-4D9F-9FAC-112FF44D65D7}" type="datetime1">
              <a:rPr lang="fr-FR" smtClean="0"/>
              <a:t>18/10/2021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1ère réunion publique PLU  salle polyvalente de Certines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3AF2-D913-404F-9273-26CCB914E4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55D8-571F-46B2-99A9-6EA04C84DDA5}" type="datetime1">
              <a:rPr lang="fr-FR" smtClean="0"/>
              <a:t>18/10/2021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1ère réunion publique PLU  salle polyvalente de Certines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3AF2-D913-404F-9273-26CCB914E4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91A52-1238-4B3A-8097-FFACCC2E6591}" type="datetime1">
              <a:rPr lang="fr-FR" smtClean="0"/>
              <a:t>18/10/2021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1ère réunion publique PLU  salle polyvalente de Certines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3AF2-D913-404F-9273-26CCB914E4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F110-A385-4E23-959B-9B4974DC33F1}" type="datetime1">
              <a:rPr lang="fr-FR" smtClean="0"/>
              <a:t>18/10/2021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1ère réunion publique PLU  salle polyvalente de Certines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3AF2-D913-404F-9273-26CCB914E4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439A-9A26-432D-82CB-29D2CD9A9843}" type="datetime1">
              <a:rPr lang="fr-FR" smtClean="0"/>
              <a:t>18/10/2021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1ère réunion publique PLU  salle polyvalente de Certines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3AF2-D913-404F-9273-26CCB914E4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BE85-951A-4B11-8589-6A89B3D4C8C0}" type="datetime1">
              <a:rPr lang="fr-FR" smtClean="0"/>
              <a:t>18/10/2021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1ère réunion publique PLU  salle polyvalente de Certines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3AF2-D913-404F-9273-26CCB914E4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E4D6-7476-401B-B943-324D263AEB31}" type="datetime1">
              <a:rPr lang="fr-FR" smtClean="0"/>
              <a:t>18/10/2021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1ère réunion publique PLU  salle polyvalente de Certines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3AF2-D913-404F-9273-26CCB914E4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9C9F-D260-4FCE-99FA-BB817C48DF05}" type="datetime1">
              <a:rPr lang="fr-FR" smtClean="0"/>
              <a:t>18/10/2021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1ère réunion publique PLU  salle polyvalente de Certines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3AF2-D913-404F-9273-26CCB914E4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187B-CBCB-4D7C-AB0C-0D2C4B1D7076}" type="datetime1">
              <a:rPr lang="fr-FR" smtClean="0"/>
              <a:t>18/10/2021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1ère réunion publique PLU  salle polyvalente de Certines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3AF2-D913-404F-9273-26CCB914E4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638C3-A33A-4B83-BF4D-8E443264B7BE}" type="datetime1">
              <a:rPr lang="fr-FR" smtClean="0"/>
              <a:t>18/10/2021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1ère réunion publique PLU  salle polyvalente de Certines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3AF2-D913-404F-9273-26CCB914E4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AFD42-3834-4CF3-A577-AA3BC0C7C0BE}" type="datetime1">
              <a:rPr lang="fr-FR" smtClean="0"/>
              <a:t>18/10/2021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1ère réunion publique PLU  salle polyvalente de Certines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83AF2-D913-404F-9273-26CCB914E4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0060" y="153209"/>
            <a:ext cx="3502573" cy="212900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300" b="1" u="sng" dirty="0">
                <a:latin typeface="Comic Sans MS" pitchFamily="66" charset="0"/>
              </a:rPr>
              <a:t>Réunion publique </a:t>
            </a:r>
            <a:br>
              <a:rPr lang="fr-FR" sz="3300" b="1" u="sng" dirty="0">
                <a:latin typeface="Comic Sans MS" pitchFamily="66" charset="0"/>
              </a:rPr>
            </a:br>
            <a:r>
              <a:rPr lang="fr-FR" sz="3300" b="1" u="sng" dirty="0">
                <a:latin typeface="Comic Sans MS" pitchFamily="66" charset="0"/>
              </a:rPr>
              <a:t>Certines</a:t>
            </a:r>
            <a:r>
              <a:rPr lang="fr-FR" sz="3300" b="1" dirty="0">
                <a:latin typeface="Comic Sans MS" pitchFamily="66" charset="0"/>
              </a:rPr>
              <a:t/>
            </a:r>
            <a:br>
              <a:rPr lang="fr-FR" sz="3300" b="1" dirty="0">
                <a:latin typeface="Comic Sans MS" pitchFamily="66" charset="0"/>
              </a:rPr>
            </a:br>
            <a:r>
              <a:rPr lang="fr-FR" sz="3300" b="1" dirty="0">
                <a:latin typeface="Comic Sans MS" pitchFamily="66" charset="0"/>
              </a:rPr>
              <a:t/>
            </a:r>
            <a:br>
              <a:rPr lang="fr-FR" sz="3300" b="1" dirty="0">
                <a:latin typeface="Comic Sans MS" pitchFamily="66" charset="0"/>
              </a:rPr>
            </a:br>
            <a:r>
              <a:rPr lang="fr-FR" sz="3300" b="1" dirty="0">
                <a:latin typeface="Comic Sans MS" pitchFamily="66" charset="0"/>
              </a:rPr>
              <a:t>7 octobre 2021</a:t>
            </a:r>
          </a:p>
        </p:txBody>
      </p:sp>
      <p:sp>
        <p:nvSpPr>
          <p:cNvPr id="88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ous-titre 2"/>
          <p:cNvSpPr>
            <a:spLocks noGrp="1"/>
          </p:cNvSpPr>
          <p:nvPr>
            <p:ph idx="1"/>
          </p:nvPr>
        </p:nvSpPr>
        <p:spPr>
          <a:xfrm>
            <a:off x="349347" y="2872899"/>
            <a:ext cx="3502573" cy="3320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dirty="0"/>
              <a:t>	Le Plan Local d’Urbanisme (PLU)</a:t>
            </a:r>
          </a:p>
          <a:p>
            <a:pPr>
              <a:buNone/>
            </a:pPr>
            <a:r>
              <a:rPr lang="fr-FR" sz="2800" b="1" dirty="0"/>
              <a:t>	Concertation avec la population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D8E88861-E254-4C03-B7B1-C36067B3AB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7935" r="11132" b="2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829550" y="6356350"/>
            <a:ext cx="685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FB83AF2-D913-404F-9273-26CCB914E416}" type="slidenum">
              <a:rPr lang="fr-FR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0678FB2B-59BB-47AE-B985-81FD4FA47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1ère réunion publique PLU  salle polyvalente de Certines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0CE7625-0C44-4370-A935-202511A4D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140B-F177-4967-92E9-764FCD32D39E}" type="datetime1">
              <a:rPr lang="fr-FR" smtClean="0"/>
              <a:t>18/10/2021</a:t>
            </a:fld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solidFill>
                  <a:srgbClr val="C00000"/>
                </a:solidFill>
              </a:rPr>
              <a:t>Comment travaille-t-on sur un PLU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Une phase de travail technique + </a:t>
            </a:r>
            <a:r>
              <a:rPr lang="fr-FR" sz="2600" dirty="0"/>
              <a:t>une phase administrative (voir la procédure)</a:t>
            </a:r>
          </a:p>
          <a:p>
            <a:r>
              <a:rPr lang="fr-FR" dirty="0"/>
              <a:t>Travail par le biais de réunions régulières en mairie, de visites sur le terrain</a:t>
            </a:r>
          </a:p>
          <a:p>
            <a:r>
              <a:rPr lang="fr-FR" dirty="0"/>
              <a:t>Avec les élus, l’urbaniste, les services selon les ordres du jour : les services de l’Etat (la DDT, l’UDAP, l’ARS), la Chambre d’Agriculture, le SCOT, le Syndicat de la Reyssouze …</a:t>
            </a:r>
          </a:p>
          <a:p>
            <a:r>
              <a:rPr lang="fr-FR" dirty="0"/>
              <a:t>En respectant un cadre législatif et réglementaire fixé par l’Etat et par le Schéma de Cohérence Territoriale(SCOT)</a:t>
            </a:r>
            <a:r>
              <a:rPr lang="fr-FR" sz="2800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3AF2-D913-404F-9273-26CCB914E416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3DA3E4C-381B-40E5-88BE-8B22CBB12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1ère réunion publique PLU  salle polyvalente de Certines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xmlns="" id="{CB802DBF-0CB9-46E6-9F51-67D31CAF0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2D78-3D09-4EBF-AA37-32A7E3C295F8}" type="datetime1">
              <a:rPr lang="fr-FR" smtClean="0"/>
              <a:t>18/10/2021</a:t>
            </a:fld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/>
              <a:t/>
            </a:r>
            <a:br>
              <a:rPr lang="fr-FR" b="1" u="sng" dirty="0"/>
            </a:br>
            <a:r>
              <a:rPr lang="fr-FR" b="1" u="sng" dirty="0"/>
              <a:t/>
            </a:r>
            <a:br>
              <a:rPr lang="fr-FR" b="1" u="sng" dirty="0"/>
            </a:br>
            <a:r>
              <a:rPr lang="fr-FR" b="1" u="sng" dirty="0"/>
              <a:t/>
            </a:r>
            <a:br>
              <a:rPr lang="fr-FR" b="1" u="sng" dirty="0"/>
            </a:br>
            <a:r>
              <a:rPr lang="fr-FR" sz="3100" b="1" dirty="0">
                <a:solidFill>
                  <a:srgbClr val="C00000"/>
                </a:solidFill>
              </a:rPr>
              <a:t>Comment travaille-t-on sur un PLU ?</a:t>
            </a:r>
            <a:br>
              <a:rPr lang="fr-FR" sz="3100" b="1" dirty="0">
                <a:solidFill>
                  <a:srgbClr val="C00000"/>
                </a:solidFill>
              </a:rPr>
            </a:br>
            <a:r>
              <a:rPr lang="fr-FR" sz="3100" b="1" dirty="0"/>
              <a:t>Le cadre fixé par l’Etat </a:t>
            </a:r>
            <a:r>
              <a:rPr lang="fr-FR" b="1" u="sng" dirty="0"/>
              <a:t/>
            </a:r>
            <a:br>
              <a:rPr lang="fr-FR" b="1" u="sng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320480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fr-FR" sz="2800" b="1" dirty="0"/>
              <a:t>Politiques publiques à prendre en compte :</a:t>
            </a:r>
          </a:p>
          <a:p>
            <a:pPr lvl="0"/>
            <a:r>
              <a:rPr lang="fr-FR" sz="2800" dirty="0"/>
              <a:t>Assurer une gestion économe de l’espace </a:t>
            </a:r>
          </a:p>
          <a:p>
            <a:pPr lvl="0"/>
            <a:r>
              <a:rPr lang="fr-FR" sz="2800" dirty="0"/>
              <a:t>Penser urbanisme et mobilité/déplacements </a:t>
            </a:r>
          </a:p>
          <a:p>
            <a:pPr lvl="0"/>
            <a:r>
              <a:rPr lang="fr-FR" sz="2800" dirty="0"/>
              <a:t>Favoriser la cohésion sociale et l’évolution équilibrée de la structure de la population </a:t>
            </a:r>
          </a:p>
          <a:p>
            <a:pPr lvl="0"/>
            <a:r>
              <a:rPr lang="fr-FR" sz="2800" dirty="0"/>
              <a:t>Préservation , valorisation de l’environnement et du paysage </a:t>
            </a:r>
          </a:p>
          <a:p>
            <a:pPr lvl="0"/>
            <a:r>
              <a:rPr lang="fr-FR" sz="2800" dirty="0"/>
              <a:t>Prendre en compte les risques et la limitation des nuisances </a:t>
            </a:r>
          </a:p>
          <a:p>
            <a:r>
              <a:rPr lang="fr-FR" sz="2800" dirty="0"/>
              <a:t>Dynamiser durablement le territoire dans le respect de son identité (économie, santé, patrimoine)</a:t>
            </a:r>
          </a:p>
          <a:p>
            <a:r>
              <a:rPr lang="fr-FR" sz="2800" dirty="0"/>
              <a:t>Mise en œuvre de la politique de transition écologique (climat, énergie).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3AF2-D913-404F-9273-26CCB914E416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338B959-36C8-403D-B823-653A477E8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1ère réunion publique PLU  salle polyvalente de Certines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xmlns="" id="{4CEFB022-BB4B-4387-A868-39B12FD55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FD83-2E34-4517-8D96-3C2FF6005DA0}" type="datetime1">
              <a:rPr lang="fr-FR" smtClean="0"/>
              <a:t>18/10/2021</a:t>
            </a:fld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b="1" dirty="0">
                <a:solidFill>
                  <a:srgbClr val="C00000"/>
                </a:solidFill>
              </a:rPr>
              <a:t>Comment travaille-t-on sur un PLU ? </a:t>
            </a:r>
            <a:br>
              <a:rPr lang="fr-FR" sz="3200" b="1" dirty="0">
                <a:solidFill>
                  <a:srgbClr val="C00000"/>
                </a:solidFill>
              </a:rPr>
            </a:br>
            <a:r>
              <a:rPr lang="fr-FR" sz="3200" b="1" dirty="0"/>
              <a:t>Le cadre fixé par le SCOT BBR (le bassin burgien)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943574"/>
          </a:xfrm>
        </p:spPr>
        <p:txBody>
          <a:bodyPr>
            <a:normAutofit fontScale="55000" lnSpcReduction="20000"/>
          </a:bodyPr>
          <a:lstStyle/>
          <a:p>
            <a:pPr indent="0">
              <a:buNone/>
            </a:pPr>
            <a:r>
              <a:rPr lang="fr-FR" sz="3600" b="1" dirty="0"/>
              <a:t>Schéma de Cohérence territoriale approuvé le 14-12-2016</a:t>
            </a:r>
          </a:p>
          <a:p>
            <a:pPr marL="0">
              <a:buNone/>
            </a:pPr>
            <a:endParaRPr lang="fr-FR" sz="3600" dirty="0"/>
          </a:p>
          <a:p>
            <a:pPr marL="0">
              <a:buNone/>
            </a:pPr>
            <a:r>
              <a:rPr lang="fr-FR" sz="3600" dirty="0"/>
              <a:t>Le SCOT : Outil de planification intercommunal qui définit une stratégie globale d’aménagement pour le territoire qu’il couvre (83 communes en 2016). </a:t>
            </a:r>
          </a:p>
          <a:p>
            <a:pPr marL="0">
              <a:buNone/>
            </a:pPr>
            <a:endParaRPr lang="fr-FR" sz="3600" dirty="0"/>
          </a:p>
          <a:p>
            <a:pPr marL="0">
              <a:buNone/>
            </a:pPr>
            <a:r>
              <a:rPr lang="fr-FR" sz="3600" dirty="0"/>
              <a:t>Structure hiérarchisée en 4 niveaux selon le rôle et la fonction des communes </a:t>
            </a:r>
            <a:r>
              <a:rPr lang="fr-FR" sz="3600" dirty="0">
                <a:sym typeface="Wingdings" panose="05000000000000000000" pitchFamily="2" charset="2"/>
              </a:rPr>
              <a:t>(l</a:t>
            </a:r>
            <a:r>
              <a:rPr lang="fr-FR" sz="3600" dirty="0"/>
              <a:t>’agglomération burgienne, les pôles structurants, les pôles locaux équipés, les communes rurales)</a:t>
            </a:r>
          </a:p>
          <a:p>
            <a:pPr marL="0">
              <a:buNone/>
            </a:pPr>
            <a:r>
              <a:rPr lang="fr-FR" sz="3600" dirty="0">
                <a:sym typeface="Wingdings" panose="05000000000000000000" pitchFamily="2" charset="2"/>
              </a:rPr>
              <a:t></a:t>
            </a:r>
            <a:r>
              <a:rPr lang="fr-FR" sz="3600" dirty="0"/>
              <a:t>Certines : pôle local équipé en binôme avec Tossiat</a:t>
            </a:r>
          </a:p>
          <a:p>
            <a:pPr marL="0">
              <a:buNone/>
            </a:pPr>
            <a:endParaRPr lang="fr-FR" sz="3600" dirty="0"/>
          </a:p>
          <a:p>
            <a:pPr marL="0">
              <a:buNone/>
            </a:pPr>
            <a:r>
              <a:rPr lang="fr-FR" sz="3600" dirty="0"/>
              <a:t>Des </a:t>
            </a:r>
            <a:r>
              <a:rPr lang="fr-FR" sz="3600" b="1" dirty="0"/>
              <a:t>orientations dans divers domaines </a:t>
            </a:r>
            <a:r>
              <a:rPr lang="fr-FR" sz="3600" dirty="0"/>
              <a:t>au vu de l’armature urbaine définie par le SCOT :</a:t>
            </a:r>
          </a:p>
          <a:p>
            <a:pPr marL="114300" indent="-457200">
              <a:buFont typeface="Wingdings" panose="05000000000000000000" pitchFamily="2" charset="2"/>
              <a:buChar char="§"/>
            </a:pPr>
            <a:r>
              <a:rPr lang="fr-FR" sz="3600" dirty="0">
                <a:sym typeface="Wingdings" panose="05000000000000000000" pitchFamily="2" charset="2"/>
              </a:rPr>
              <a:t>Encadrement de la croissance résidentielle, des surfaces consommables, du développement économique</a:t>
            </a:r>
          </a:p>
          <a:p>
            <a:pPr marL="114300" indent="-457200">
              <a:buFont typeface="Wingdings" panose="05000000000000000000" pitchFamily="2" charset="2"/>
              <a:buChar char="§"/>
            </a:pPr>
            <a:r>
              <a:rPr lang="fr-FR" sz="3600" dirty="0">
                <a:sym typeface="Wingdings" panose="05000000000000000000" pitchFamily="2" charset="2"/>
              </a:rPr>
              <a:t>Orientations dans les domaines des mobilités, des préservations des espaces agricoles, naturels, </a:t>
            </a:r>
            <a:r>
              <a:rPr lang="fr-FR" sz="3600" dirty="0" err="1">
                <a:sym typeface="Wingdings" panose="05000000000000000000" pitchFamily="2" charset="2"/>
              </a:rPr>
              <a:t>etc</a:t>
            </a:r>
            <a:r>
              <a:rPr lang="fr-FR" sz="3600" dirty="0">
                <a:sym typeface="Wingdings" panose="05000000000000000000" pitchFamily="2" charset="2"/>
              </a:rPr>
              <a:t> …</a:t>
            </a:r>
            <a:endParaRPr lang="fr-FR" sz="3600" dirty="0"/>
          </a:p>
          <a:p>
            <a:pPr marL="0">
              <a:buNone/>
            </a:pPr>
            <a:endParaRPr lang="fr-FR" dirty="0"/>
          </a:p>
          <a:p>
            <a:pPr marL="0">
              <a:buNone/>
            </a:pPr>
            <a:endParaRPr lang="fr-FR" dirty="0"/>
          </a:p>
          <a:p>
            <a:pPr marL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3AF2-D913-404F-9273-26CCB914E416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5B254AA-66F4-4278-AC68-3864ADF32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1ère réunion publique PLU  salle polyvalente de Certines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xmlns="" id="{DE7D1DD5-0B00-479A-ADB6-1B016E5F8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8C07-D30A-40BA-BDA4-D6D8310B87F7}" type="datetime1">
              <a:rPr lang="fr-FR" smtClean="0"/>
              <a:t>18/10/2021</a:t>
            </a:fld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solidFill>
                  <a:srgbClr val="C00000"/>
                </a:solidFill>
              </a:rPr>
              <a:t>Comment travaille-t-on sur un PLU ?</a:t>
            </a:r>
            <a:r>
              <a:rPr lang="fr-FR" sz="3200" b="1" dirty="0"/>
              <a:t/>
            </a:r>
            <a:br>
              <a:rPr lang="fr-FR" sz="3200" b="1" dirty="0"/>
            </a:b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Procédure pour réviser le PLU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fr-FR" dirty="0"/>
              <a:t>Délibération de prescription : </a:t>
            </a:r>
            <a:r>
              <a:rPr lang="fr-FR" b="1" dirty="0"/>
              <a:t>20 juillet 2020</a:t>
            </a:r>
            <a:endParaRPr lang="fr-FR" dirty="0"/>
          </a:p>
          <a:p>
            <a:pPr>
              <a:buFont typeface="Wingdings" pitchFamily="2" charset="2"/>
              <a:buChar char="q"/>
            </a:pPr>
            <a:r>
              <a:rPr lang="fr-FR" dirty="0"/>
              <a:t>Phase de travail technique (</a:t>
            </a:r>
            <a:r>
              <a:rPr lang="fr-FR" b="1" dirty="0">
                <a:solidFill>
                  <a:srgbClr val="FF0000"/>
                </a:solidFill>
              </a:rPr>
              <a:t>phase actuelle</a:t>
            </a:r>
            <a:r>
              <a:rPr lang="fr-FR" dirty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fr-FR" dirty="0"/>
              <a:t>Délibération </a:t>
            </a:r>
            <a:r>
              <a:rPr lang="fr-FR" b="1" dirty="0">
                <a:solidFill>
                  <a:srgbClr val="0070C0"/>
                </a:solidFill>
              </a:rPr>
              <a:t>d’arrêt du projet </a:t>
            </a:r>
            <a:r>
              <a:rPr lang="fr-FR" dirty="0"/>
              <a:t>de PLU</a:t>
            </a:r>
          </a:p>
          <a:p>
            <a:pPr>
              <a:buFont typeface="Wingdings" pitchFamily="2" charset="2"/>
              <a:buChar char="q"/>
            </a:pPr>
            <a:r>
              <a:rPr lang="fr-FR" dirty="0"/>
              <a:t>3 mois de consultation des personnes publiques </a:t>
            </a:r>
            <a:r>
              <a:rPr lang="fr-FR" sz="2600" dirty="0"/>
              <a:t>(+ délais matériels</a:t>
            </a:r>
            <a:r>
              <a:rPr lang="fr-FR" dirty="0"/>
              <a:t>) : services, communes limitrophes … = avis, contrôle au vu du Porter à connaissance.</a:t>
            </a:r>
          </a:p>
          <a:p>
            <a:pPr>
              <a:buFont typeface="Wingdings" pitchFamily="2" charset="2"/>
              <a:buChar char="q"/>
            </a:pPr>
            <a:r>
              <a:rPr lang="fr-FR" dirty="0"/>
              <a:t>Enquête publique : 1 mois </a:t>
            </a:r>
            <a:r>
              <a:rPr lang="fr-FR" sz="2400" dirty="0"/>
              <a:t>(+ 1 mois pour le commissaire-enquêteur+ délais matériels)</a:t>
            </a:r>
          </a:p>
          <a:p>
            <a:pPr>
              <a:buFont typeface="Wingdings" pitchFamily="2" charset="2"/>
              <a:buChar char="q"/>
            </a:pPr>
            <a:r>
              <a:rPr lang="fr-FR" dirty="0"/>
              <a:t>Délibération </a:t>
            </a:r>
            <a:r>
              <a:rPr lang="fr-FR" b="1" dirty="0">
                <a:solidFill>
                  <a:srgbClr val="0070C0"/>
                </a:solidFill>
              </a:rPr>
              <a:t>d’approbation du PLU</a:t>
            </a:r>
            <a:r>
              <a:rPr lang="fr-FR" dirty="0"/>
              <a:t>.</a:t>
            </a:r>
          </a:p>
          <a:p>
            <a:pPr>
              <a:buNone/>
            </a:pPr>
            <a:endParaRPr lang="fr-FR" sz="2400" dirty="0"/>
          </a:p>
          <a:p>
            <a:pPr>
              <a:buFont typeface="Wingdings" pitchFamily="2" charset="2"/>
              <a:buChar char="q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3AF2-D913-404F-9273-26CCB914E416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2C00612-D300-42FC-A59C-C9B637B25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1ère réunion publique PLU  salle polyvalente de Certines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xmlns="" id="{4CFBFAEF-399A-4F60-8877-75B8C3ADD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70753-CFA5-41EE-B5D8-C2170385E7DB}" type="datetime1">
              <a:rPr lang="fr-FR" smtClean="0"/>
              <a:t>18/10/2021</a:t>
            </a:fld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19F1823-0C82-4BFA-A0CE-CBF318AC8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sz="3200" b="1" dirty="0">
                <a:solidFill>
                  <a:srgbClr val="C00000"/>
                </a:solidFill>
              </a:rPr>
              <a:t>Avancement du travail : </a:t>
            </a:r>
            <a:r>
              <a:rPr lang="fr-FR" b="1" dirty="0">
                <a:solidFill>
                  <a:srgbClr val="C00000"/>
                </a:solidFill>
              </a:rPr>
              <a:t>P</a:t>
            </a:r>
            <a:r>
              <a:rPr lang="fr-FR" sz="3200" b="1" dirty="0">
                <a:solidFill>
                  <a:srgbClr val="C00000"/>
                </a:solidFill>
              </a:rPr>
              <a:t>hase de travail technique</a:t>
            </a:r>
          </a:p>
          <a:p>
            <a:pPr marL="0" indent="0" algn="ctr">
              <a:buNone/>
            </a:pPr>
            <a:r>
              <a:rPr lang="fr-FR" sz="3200" b="1" dirty="0">
                <a:solidFill>
                  <a:srgbClr val="C00000"/>
                </a:solidFill>
              </a:rPr>
              <a:t>1ère phase finalisée « diagnostic communal »</a:t>
            </a:r>
          </a:p>
          <a:p>
            <a:pPr marL="0" indent="0">
              <a:buNone/>
            </a:pPr>
            <a:endParaRPr lang="fr-FR" sz="32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dirty="0"/>
              <a:t>11 réunions de travail  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7 en interne avec élus et urbaniste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1 sur le terrain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1 avec les PPA (Personnes Publiques Associées): DDT-CA3B-Département de l'Ain-chambre d'agriculture)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1 vision conférence avec le Grand cycle de l'eau (CA3B) sur l'assainissement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1 sur le volet environnemental avec le cabinet Géonomie et en présence du SBVR (syndicat du bassin versant de la Reyssouze) 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7D73D630-4AAA-4C35-B27D-C924DD47E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3AF2-D913-404F-9273-26CCB914E416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9AC60407-5DFD-43D8-880D-A35FAC497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1ère réunion publique PLU  salle polyvalente de Certines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774B113-C4CF-43E9-850C-BE932B76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2A96-213C-427D-A4BE-5A1D4D12B458}" type="datetime1">
              <a:rPr lang="fr-FR" smtClean="0"/>
              <a:t>18/10/2021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609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C00000"/>
                </a:solidFill>
              </a:rPr>
              <a:t>Avancement du travail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507288" cy="568863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fr-FR" sz="3600" b="1" dirty="0"/>
              <a:t>1</a:t>
            </a:r>
            <a:r>
              <a:rPr lang="fr-FR" sz="3600" b="1" baseline="30000" dirty="0"/>
              <a:t>ère</a:t>
            </a:r>
            <a:r>
              <a:rPr lang="fr-FR" sz="3600" b="1" dirty="0"/>
              <a:t> phase </a:t>
            </a:r>
            <a:r>
              <a:rPr lang="fr-FR" sz="3600" dirty="0"/>
              <a:t>finalisée : le </a:t>
            </a:r>
            <a:r>
              <a:rPr lang="fr-FR" sz="3600" b="1" dirty="0"/>
              <a:t>diagnostic communal </a:t>
            </a:r>
          </a:p>
          <a:p>
            <a:pPr>
              <a:buNone/>
            </a:pPr>
            <a:endParaRPr lang="fr-FR" sz="3600" dirty="0"/>
          </a:p>
          <a:p>
            <a:pPr>
              <a:buNone/>
            </a:pPr>
            <a:r>
              <a:rPr lang="fr-FR" sz="3600" i="1" dirty="0"/>
              <a:t>Evaluation environnementale : systématique pour ce PLU</a:t>
            </a:r>
          </a:p>
          <a:p>
            <a:pPr>
              <a:buNone/>
            </a:pPr>
            <a:r>
              <a:rPr lang="fr-FR" sz="3600" i="1" dirty="0"/>
              <a:t>Actualisation du zonage d’assainissement en parallèle</a:t>
            </a:r>
          </a:p>
          <a:p>
            <a:pPr>
              <a:buNone/>
            </a:pPr>
            <a:endParaRPr lang="fr-FR" sz="3600" dirty="0"/>
          </a:p>
          <a:p>
            <a:pPr>
              <a:buNone/>
            </a:pPr>
            <a:r>
              <a:rPr lang="fr-FR" sz="3600" dirty="0"/>
              <a:t>Le diagnostic de la commune a porté sur les points suivants :</a:t>
            </a:r>
          </a:p>
          <a:p>
            <a:pPr>
              <a:buNone/>
            </a:pPr>
            <a:endParaRPr lang="fr-FR" sz="3600" dirty="0"/>
          </a:p>
          <a:p>
            <a:pPr>
              <a:buNone/>
            </a:pPr>
            <a:r>
              <a:rPr lang="fr-FR" sz="3600" b="1" dirty="0">
                <a:solidFill>
                  <a:srgbClr val="FF0000"/>
                </a:solidFill>
              </a:rPr>
              <a:t>1</a:t>
            </a:r>
            <a:r>
              <a:rPr lang="fr-FR" sz="3600" b="1" baseline="30000" dirty="0">
                <a:solidFill>
                  <a:srgbClr val="FF0000"/>
                </a:solidFill>
              </a:rPr>
              <a:t>ère</a:t>
            </a:r>
            <a:r>
              <a:rPr lang="fr-FR" sz="3600" b="1" dirty="0">
                <a:solidFill>
                  <a:srgbClr val="FF0000"/>
                </a:solidFill>
              </a:rPr>
              <a:t> PARTIE – DIAGNOSTIC/ DONNES GENERALES</a:t>
            </a:r>
            <a:endParaRPr lang="fr-FR" sz="3600" dirty="0">
              <a:solidFill>
                <a:srgbClr val="FF0000"/>
              </a:solidFill>
            </a:endParaRPr>
          </a:p>
          <a:p>
            <a:r>
              <a:rPr lang="fr-FR" sz="3600" b="1" dirty="0"/>
              <a:t>Situation géographique de la commune / bassin de vie                                                                                                  </a:t>
            </a:r>
            <a:endParaRPr lang="fr-FR" sz="3600" dirty="0"/>
          </a:p>
          <a:p>
            <a:r>
              <a:rPr lang="fr-FR" sz="3600" b="1" dirty="0"/>
              <a:t>Approche historique globale                                                                                                         </a:t>
            </a:r>
            <a:endParaRPr lang="fr-FR" sz="3600" dirty="0"/>
          </a:p>
          <a:p>
            <a:r>
              <a:rPr lang="fr-FR" sz="3600" b="1" dirty="0"/>
              <a:t>Population                                                                                                            </a:t>
            </a:r>
            <a:endParaRPr lang="fr-FR" sz="3600" dirty="0"/>
          </a:p>
          <a:p>
            <a:r>
              <a:rPr lang="fr-FR" sz="3600" b="1" dirty="0"/>
              <a:t>Activités économiques                                                                                   </a:t>
            </a:r>
            <a:endParaRPr lang="fr-FR" sz="3600" dirty="0"/>
          </a:p>
          <a:p>
            <a:r>
              <a:rPr lang="fr-FR" sz="3600" b="1" dirty="0"/>
              <a:t>Habitat</a:t>
            </a:r>
            <a:endParaRPr lang="fr-FR" sz="3600" dirty="0"/>
          </a:p>
          <a:p>
            <a:r>
              <a:rPr lang="fr-FR" sz="3600" b="1" dirty="0"/>
              <a:t>Consommation d’espaces naturels, agricoles et forestiers</a:t>
            </a:r>
          </a:p>
          <a:p>
            <a:r>
              <a:rPr lang="fr-FR" sz="3600" b="1" dirty="0"/>
              <a:t>Politique foncière de la  commune</a:t>
            </a:r>
            <a:endParaRPr lang="fr-FR" sz="3600" dirty="0"/>
          </a:p>
          <a:p>
            <a:r>
              <a:rPr lang="fr-FR" sz="3600" b="1" dirty="0"/>
              <a:t>Equipements publics                                                                                                    </a:t>
            </a:r>
            <a:endParaRPr lang="fr-FR" sz="3600" dirty="0"/>
          </a:p>
          <a:p>
            <a:r>
              <a:rPr lang="fr-FR" sz="3600" b="1" dirty="0"/>
              <a:t>Déplacements, mobilités                                          </a:t>
            </a:r>
            <a:endParaRPr lang="fr-FR" sz="3600" dirty="0"/>
          </a:p>
          <a:p>
            <a:pPr lvl="0" fontAlgn="base" hangingPunct="0"/>
            <a:r>
              <a:rPr lang="fr-FR" sz="3600" b="1" dirty="0"/>
              <a:t>Intercommunalité                                                                                            </a:t>
            </a:r>
            <a:endParaRPr lang="fr-FR" sz="3600" dirty="0"/>
          </a:p>
          <a:p>
            <a:pPr>
              <a:buNone/>
            </a:pPr>
            <a:endParaRPr lang="fr-FR" sz="2800" dirty="0"/>
          </a:p>
          <a:p>
            <a:pPr>
              <a:buNone/>
            </a:pPr>
            <a:endParaRPr lang="fr-FR" sz="2800" dirty="0"/>
          </a:p>
          <a:p>
            <a:pPr>
              <a:buNone/>
            </a:pPr>
            <a:endParaRPr lang="fr-FR" sz="2800" dirty="0"/>
          </a:p>
          <a:p>
            <a:pPr>
              <a:buNone/>
            </a:pPr>
            <a:endParaRPr lang="fr-FR" sz="2800" dirty="0"/>
          </a:p>
          <a:p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3AF2-D913-404F-9273-26CCB914E416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A29BC37-1948-4135-AF12-7D4F1AE4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1ère réunion publique PLU  salle polyvalente de Certines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xmlns="" id="{9247C1B3-7D73-42DD-B319-F4E5B8AEF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22DC-6C8C-4187-A990-BF1AFE0D4C01}" type="datetime1">
              <a:rPr lang="fr-FR" smtClean="0"/>
              <a:t>18/10/2021</a:t>
            </a:fld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640"/>
            <a:ext cx="8435280" cy="612068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fr-FR" sz="3100" b="1" dirty="0">
                <a:solidFill>
                  <a:srgbClr val="FF0000"/>
                </a:solidFill>
              </a:rPr>
              <a:t>2</a:t>
            </a:r>
            <a:r>
              <a:rPr lang="fr-FR" sz="3100" b="1" baseline="30000" dirty="0">
                <a:solidFill>
                  <a:srgbClr val="FF0000"/>
                </a:solidFill>
              </a:rPr>
              <a:t>ème</a:t>
            </a:r>
            <a:r>
              <a:rPr lang="fr-FR" sz="3100" b="1" dirty="0">
                <a:solidFill>
                  <a:srgbClr val="FF0000"/>
                </a:solidFill>
              </a:rPr>
              <a:t> PARTIE : ANALYSE DE L’ETAT INITIAL DE L’ENVIRONNEMENT</a:t>
            </a:r>
            <a:endParaRPr lang="fr-FR" sz="3100" dirty="0">
              <a:solidFill>
                <a:srgbClr val="FF0000"/>
              </a:solidFill>
            </a:endParaRPr>
          </a:p>
          <a:p>
            <a:r>
              <a:rPr lang="fr-FR" sz="3100" b="1" dirty="0"/>
              <a:t>Géographie physique</a:t>
            </a:r>
            <a:endParaRPr lang="fr-FR" sz="3100" dirty="0"/>
          </a:p>
          <a:p>
            <a:r>
              <a:rPr lang="fr-FR" sz="3100" b="1" dirty="0"/>
              <a:t>Risques naturels et technologiques</a:t>
            </a:r>
          </a:p>
          <a:p>
            <a:r>
              <a:rPr lang="fr-FR" sz="3100" b="1" dirty="0"/>
              <a:t>Cadre de vie</a:t>
            </a:r>
          </a:p>
          <a:p>
            <a:r>
              <a:rPr lang="fr-FR" sz="3100" b="1" dirty="0"/>
              <a:t>Patrimoine naturel, biodiversité, continuités écologiques</a:t>
            </a:r>
            <a:endParaRPr lang="fr-FR" sz="3100" dirty="0"/>
          </a:p>
          <a:p>
            <a:endParaRPr lang="fr-FR" sz="3100" dirty="0"/>
          </a:p>
          <a:p>
            <a:pPr marL="0" indent="0">
              <a:buNone/>
            </a:pPr>
            <a:r>
              <a:rPr lang="fr-FR" sz="3100" b="1" dirty="0">
                <a:solidFill>
                  <a:srgbClr val="FF0000"/>
                </a:solidFill>
              </a:rPr>
              <a:t>3</a:t>
            </a:r>
            <a:r>
              <a:rPr lang="fr-FR" sz="3100" b="1" baseline="30000" dirty="0">
                <a:solidFill>
                  <a:srgbClr val="FF0000"/>
                </a:solidFill>
              </a:rPr>
              <a:t>ème</a:t>
            </a:r>
            <a:r>
              <a:rPr lang="fr-FR" sz="3100" b="1" dirty="0">
                <a:solidFill>
                  <a:srgbClr val="FF0000"/>
                </a:solidFill>
              </a:rPr>
              <a:t>  PARTIE : DIAGNOSTIF RELATIF AUX ESPACES URBAINS</a:t>
            </a:r>
            <a:endParaRPr lang="fr-FR" sz="3100" dirty="0">
              <a:solidFill>
                <a:srgbClr val="FF0000"/>
              </a:solidFill>
            </a:endParaRPr>
          </a:p>
          <a:p>
            <a:r>
              <a:rPr lang="fr-FR" sz="3100" b="1" dirty="0"/>
              <a:t>Structure urbaine                                                                                      </a:t>
            </a:r>
            <a:endParaRPr lang="fr-FR" sz="3100" dirty="0"/>
          </a:p>
          <a:p>
            <a:r>
              <a:rPr lang="fr-FR" sz="3100" b="1" dirty="0"/>
              <a:t>Patrimoine bâti - architecture</a:t>
            </a:r>
            <a:endParaRPr lang="fr-FR" sz="3100" dirty="0"/>
          </a:p>
          <a:p>
            <a:r>
              <a:rPr lang="fr-FR" sz="3100" b="1" dirty="0"/>
              <a:t>Patrimoine archéologique</a:t>
            </a:r>
            <a:endParaRPr lang="fr-FR" sz="3100" dirty="0"/>
          </a:p>
          <a:p>
            <a:r>
              <a:rPr lang="fr-FR" sz="3100" b="1" dirty="0"/>
              <a:t>Paysage                                                                                                              </a:t>
            </a:r>
          </a:p>
          <a:p>
            <a:r>
              <a:rPr lang="fr-FR" b="1" dirty="0"/>
              <a:t>Capacité de densification au sein des espaces bâtis</a:t>
            </a:r>
            <a:endParaRPr lang="fr-FR" dirty="0"/>
          </a:p>
          <a:p>
            <a:pPr>
              <a:buFont typeface="Wingdings" pitchFamily="2" charset="2"/>
              <a:buChar char="Ø"/>
            </a:pPr>
            <a:endParaRPr lang="fr-FR" sz="3800" dirty="0"/>
          </a:p>
          <a:p>
            <a:pPr>
              <a:buFont typeface="Wingdings" pitchFamily="2" charset="2"/>
              <a:buChar char="Ø"/>
            </a:pPr>
            <a:r>
              <a:rPr lang="fr-FR" sz="3300" b="1" dirty="0"/>
              <a:t>Enjeux</a:t>
            </a:r>
            <a:r>
              <a:rPr lang="fr-FR" sz="3300" dirty="0"/>
              <a:t> à prendre en compte sur l’ensemble du territoire communal.</a:t>
            </a:r>
          </a:p>
          <a:p>
            <a:pPr>
              <a:buFont typeface="Wingdings" pitchFamily="2" charset="2"/>
              <a:buChar char="Ø"/>
            </a:pPr>
            <a:r>
              <a:rPr lang="fr-FR" sz="3300" b="1" dirty="0"/>
              <a:t>Précisions des objectifs initiaux au cours de l’étude.</a:t>
            </a:r>
          </a:p>
          <a:p>
            <a:pPr>
              <a:buFont typeface="Wingdings" pitchFamily="2" charset="2"/>
              <a:buChar char="Ø"/>
            </a:pPr>
            <a:endParaRPr lang="fr-FR" sz="3300" dirty="0"/>
          </a:p>
          <a:p>
            <a:pPr>
              <a:buNone/>
            </a:pPr>
            <a:r>
              <a:rPr lang="fr-FR" sz="3200" b="1" dirty="0">
                <a:solidFill>
                  <a:srgbClr val="FF0000"/>
                </a:solidFill>
              </a:rPr>
              <a:t>2</a:t>
            </a:r>
            <a:r>
              <a:rPr lang="fr-FR" sz="3200" b="1" baseline="30000" dirty="0">
                <a:solidFill>
                  <a:srgbClr val="FF0000"/>
                </a:solidFill>
              </a:rPr>
              <a:t>e</a:t>
            </a:r>
            <a:r>
              <a:rPr lang="fr-FR" sz="3200" b="1" dirty="0">
                <a:solidFill>
                  <a:srgbClr val="FF0000"/>
                </a:solidFill>
              </a:rPr>
              <a:t> phase </a:t>
            </a:r>
            <a:r>
              <a:rPr lang="fr-FR" sz="3200" dirty="0"/>
              <a:t>: définition de la politique que les élus vont inscrire dans leur PADD</a:t>
            </a:r>
          </a:p>
          <a:p>
            <a:pPr>
              <a:buNone/>
            </a:pPr>
            <a:r>
              <a:rPr lang="fr-FR" sz="3200" b="1" dirty="0">
                <a:solidFill>
                  <a:srgbClr val="FF0000"/>
                </a:solidFill>
              </a:rPr>
              <a:t>Phases suivantes </a:t>
            </a:r>
            <a:r>
              <a:rPr lang="fr-FR" sz="3200" dirty="0"/>
              <a:t>: traduction du PADD dans les différentes pièces du dossier de PLU (zonage, règlement ...)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3AF2-D913-404F-9273-26CCB914E416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F7F781B4-F7FC-4ABE-8A62-46F3BAAAD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1ère réunion publique PLU  salle polyvalente de Certines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7D9ED997-6D42-4932-B813-A7C4ED692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B4A8E-2ED8-44F8-B6E5-2BB3A0253BA2}" type="datetime1">
              <a:rPr lang="fr-FR" smtClean="0"/>
              <a:t>18/10/2021</a:t>
            </a:fld>
            <a:endParaRPr lang="fr-F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6128" y="245791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FR" sz="5400" b="1" i="1" dirty="0"/>
              <a:t/>
            </a:r>
            <a:br>
              <a:rPr lang="fr-FR" sz="5400" b="1" i="1" dirty="0"/>
            </a:br>
            <a:r>
              <a:rPr lang="fr-FR" sz="5400" b="1" i="1" dirty="0"/>
              <a:t>Merci de votre attention !!! </a:t>
            </a:r>
            <a:r>
              <a:rPr lang="fr-FR" b="1" dirty="0"/>
              <a:t/>
            </a:r>
            <a:br>
              <a:rPr lang="fr-FR" b="1" dirty="0"/>
            </a:br>
            <a:r>
              <a:rPr lang="fr-FR" b="1" dirty="0">
                <a:solidFill>
                  <a:srgbClr val="C00000"/>
                </a:solidFill>
              </a:rPr>
              <a:t>Echanges, </a:t>
            </a:r>
            <a:br>
              <a:rPr lang="fr-FR" b="1" dirty="0">
                <a:solidFill>
                  <a:srgbClr val="C00000"/>
                </a:solidFill>
              </a:rPr>
            </a:br>
            <a:r>
              <a:rPr lang="fr-FR" b="1" dirty="0">
                <a:solidFill>
                  <a:srgbClr val="C00000"/>
                </a:solidFill>
              </a:rPr>
              <a:t>discussion …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3AF2-D913-404F-9273-26CCB914E416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1026" name="Image 1">
            <a:extLst>
              <a:ext uri="{FF2B5EF4-FFF2-40B4-BE49-F238E27FC236}">
                <a16:creationId xmlns:a16="http://schemas.microsoft.com/office/drawing/2014/main" xmlns="" id="{468F02DE-D4FC-4CF9-A268-B6AEF9DCB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0"/>
          <a:stretch>
            <a:fillRect/>
          </a:stretch>
        </p:blipFill>
        <p:spPr bwMode="auto">
          <a:xfrm rot="21175675">
            <a:off x="188557" y="191931"/>
            <a:ext cx="3983523" cy="182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1">
            <a:extLst>
              <a:ext uri="{FF2B5EF4-FFF2-40B4-BE49-F238E27FC236}">
                <a16:creationId xmlns:a16="http://schemas.microsoft.com/office/drawing/2014/main" xmlns="" id="{ECD9D647-CD2D-49DC-A0E5-F19B5E11F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4"/>
          <a:stretch>
            <a:fillRect/>
          </a:stretch>
        </p:blipFill>
        <p:spPr bwMode="auto">
          <a:xfrm rot="632004">
            <a:off x="3494885" y="777663"/>
            <a:ext cx="2442243" cy="15288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Image 1">
            <a:extLst>
              <a:ext uri="{FF2B5EF4-FFF2-40B4-BE49-F238E27FC236}">
                <a16:creationId xmlns:a16="http://schemas.microsoft.com/office/drawing/2014/main" xmlns="" id="{4E494D93-C069-4650-9DAF-054B8FB97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801">
            <a:off x="5802369" y="336844"/>
            <a:ext cx="3184902" cy="13568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Image 1">
            <a:extLst>
              <a:ext uri="{FF2B5EF4-FFF2-40B4-BE49-F238E27FC236}">
                <a16:creationId xmlns:a16="http://schemas.microsoft.com/office/drawing/2014/main" xmlns="" id="{676C24C2-FCC7-4BBF-82B1-A36A5DD559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" b="8614"/>
          <a:stretch/>
        </p:blipFill>
        <p:spPr bwMode="auto">
          <a:xfrm>
            <a:off x="311395" y="5157192"/>
            <a:ext cx="7854877" cy="14762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Image 1">
            <a:extLst>
              <a:ext uri="{FF2B5EF4-FFF2-40B4-BE49-F238E27FC236}">
                <a16:creationId xmlns:a16="http://schemas.microsoft.com/office/drawing/2014/main" xmlns="" id="{4DB8E9E8-C312-4397-8D09-949DD1A49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8"/>
          <a:stretch>
            <a:fillRect/>
          </a:stretch>
        </p:blipFill>
        <p:spPr bwMode="auto">
          <a:xfrm rot="492565">
            <a:off x="4672943" y="3404488"/>
            <a:ext cx="3857625" cy="1690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758ABB0C-8832-4657-811B-681C8363E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1ère réunion publique PLU  salle polyvalente de Certines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A560A62-B9CD-4E39-8F26-5896B008F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0644-58B0-46C2-BB98-49824674DB6B}" type="datetime1">
              <a:rPr lang="fr-FR" smtClean="0"/>
              <a:t>18/10/2021</a:t>
            </a:fld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xmlns="" id="{95FE30A1-67CC-4293-9880-581A3D123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44" y="1844824"/>
            <a:ext cx="5553406" cy="335870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endParaRPr lang="fr-FR" sz="1600" dirty="0"/>
          </a:p>
          <a:p>
            <a:r>
              <a:rPr lang="fr-FR" sz="2400" b="1" dirty="0"/>
              <a:t>Pourquoi cette réunion publique ?  </a:t>
            </a:r>
          </a:p>
          <a:p>
            <a:pPr lvl="0"/>
            <a:r>
              <a:rPr lang="fr-FR" sz="2400" b="1" dirty="0"/>
              <a:t>Pourquoi la révision du PLU ?</a:t>
            </a:r>
          </a:p>
          <a:p>
            <a:pPr lvl="0"/>
            <a:r>
              <a:rPr lang="fr-FR" sz="2400" b="1" dirty="0"/>
              <a:t>Qu’est-ce qu’un PLU en 2021 ? </a:t>
            </a:r>
          </a:p>
          <a:p>
            <a:pPr lvl="0"/>
            <a:r>
              <a:rPr lang="fr-FR" sz="2400" b="1" dirty="0"/>
              <a:t>Comment travailler sur un PLU ? </a:t>
            </a:r>
          </a:p>
          <a:p>
            <a:pPr lvl="0"/>
            <a:r>
              <a:rPr lang="fr-FR" sz="2400" b="1" dirty="0"/>
              <a:t>Avancement du travail</a:t>
            </a:r>
          </a:p>
          <a:p>
            <a:pPr lvl="0"/>
            <a:r>
              <a:rPr lang="fr-FR" sz="2400" b="1" dirty="0"/>
              <a:t>Moment d’échanges et de discussions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276AB871-BF45-4992-A29A-FEBBC9113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3AF2-D913-404F-9273-26CCB914E416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FC58476-8A57-49DC-B5C2-59A619FE05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8653" y="90043"/>
            <a:ext cx="2676376" cy="199966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B8CB8C4-3C7D-4059-AE25-F9C0A99A4FD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7407"/>
            <a:ext cx="2938527" cy="114614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7832D3D-9BF9-4995-9C30-463957527F4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3015" y="333421"/>
            <a:ext cx="3417457" cy="547184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56E0E9E1-D311-4892-A4CE-336D0C8FB27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375">
            <a:off x="4152550" y="4877971"/>
            <a:ext cx="2500929" cy="1874525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096D0CAA-902F-4C5B-9469-31F6CEC81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1ère réunion publique PLU  salle polyvalente de Certines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FE5D96D7-6449-461B-A908-E63989B6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89496-E0ED-4B26-8059-865381D32B01}" type="datetime1">
              <a:rPr lang="fr-FR" smtClean="0"/>
              <a:t>18/10/2021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410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solidFill>
                  <a:srgbClr val="C00000"/>
                </a:solidFill>
              </a:rPr>
              <a:t>Pourquoi cette réunion publique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1" dirty="0"/>
              <a:t>Obligation de la concertation avec la population</a:t>
            </a:r>
          </a:p>
          <a:p>
            <a:r>
              <a:rPr lang="fr-FR" b="1" dirty="0"/>
              <a:t>Pour faire participer les habitants à la réflexion globale d’urbanisme de leur commune. Nourrir le débat.</a:t>
            </a:r>
          </a:p>
          <a:p>
            <a:r>
              <a:rPr lang="fr-FR" b="1" dirty="0"/>
              <a:t>Les communes choisissent librement les modalités :</a:t>
            </a:r>
          </a:p>
          <a:p>
            <a:pPr marL="0" indent="0" algn="just">
              <a:buNone/>
            </a:pPr>
            <a:endParaRPr lang="fr-FR" sz="1800" dirty="0">
              <a:effectLst/>
              <a:latin typeface="MS Sans Serif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fr-FR" sz="2200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Informations sur le site internet de la mairie et sur les panneaux lumineux</a:t>
            </a:r>
            <a:endParaRPr lang="fr-FR" sz="2200" dirty="0">
              <a:effectLst/>
              <a:latin typeface="Symbol" panose="05050102010706020507" pitchFamily="18" charset="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fr-FR" sz="2200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Articles dans l’info mairie (document mensuel distribué dans toutes les boîtes aux lettres) ainsi que le bulletin municipal annuel</a:t>
            </a:r>
            <a:endParaRPr lang="fr-FR" sz="2200" dirty="0">
              <a:effectLst/>
              <a:latin typeface="Symbol" panose="05050102010706020507" pitchFamily="18" charset="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fr-FR" sz="2200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Mise à disposition en mairie d’un dossier de concertation avec un cahier d’expression</a:t>
            </a:r>
            <a:endParaRPr lang="fr-FR" sz="2200" dirty="0">
              <a:effectLst/>
              <a:latin typeface="Symbol" panose="05050102010706020507" pitchFamily="18" charset="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fr-FR" sz="2200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Organisation d’au moins 2 réunions publiques. </a:t>
            </a:r>
          </a:p>
          <a:p>
            <a:pPr marL="0" lvl="0" indent="0" algn="just">
              <a:buNone/>
            </a:pPr>
            <a:r>
              <a:rPr lang="fr-FR" sz="2200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1</a:t>
            </a:r>
            <a:r>
              <a:rPr lang="fr-FR" sz="2200" i="1" baseline="300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ère</a:t>
            </a:r>
            <a:r>
              <a:rPr lang="fr-FR" sz="2200" i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aujourd’hui.</a:t>
            </a:r>
            <a:endParaRPr lang="fr-FR" sz="2200" dirty="0">
              <a:effectLst/>
              <a:latin typeface="Symbol" panose="05050102010706020507" pitchFamily="18" charset="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3AF2-D913-404F-9273-26CCB914E416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B6A1CA9-29BE-4740-8E7C-AA056BD1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1ère réunion publique PLU  salle polyvalente de Certines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xmlns="" id="{212CD8FC-6261-4C55-A7C0-782453C5A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CB4D-0E4A-4AAF-9C2D-852B541CC5C6}" type="datetime1">
              <a:rPr lang="fr-FR" smtClean="0"/>
              <a:t>18/10/2021</a:t>
            </a:fld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solidFill>
                  <a:srgbClr val="C00000"/>
                </a:solidFill>
              </a:rPr>
              <a:t>Pourquoi la révision du PLU à Certines ?</a:t>
            </a:r>
            <a:r>
              <a:rPr lang="fr-FR" sz="2800" b="1" dirty="0"/>
              <a:t/>
            </a:r>
            <a:br>
              <a:rPr lang="fr-FR" sz="2800" b="1" dirty="0"/>
            </a:b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Politique d’urbanisme de la commune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040560"/>
          </a:xfrm>
        </p:spPr>
        <p:txBody>
          <a:bodyPr>
            <a:normAutofit/>
          </a:bodyPr>
          <a:lstStyle/>
          <a:p>
            <a:pPr marL="0" indent="0" algn="ctr" hangingPunct="0">
              <a:buNone/>
            </a:pPr>
            <a:r>
              <a:rPr lang="fr-FR" sz="2400" b="1" dirty="0"/>
              <a:t>Délibération du 10/07/20 : prescription de la procédure de révision du PLU </a:t>
            </a:r>
          </a:p>
          <a:p>
            <a:pPr marL="0" indent="0" hangingPunct="0">
              <a:buNone/>
            </a:pPr>
            <a:endParaRPr lang="fr-FR" sz="2400" b="1" dirty="0">
              <a:solidFill>
                <a:schemeClr val="accent1">
                  <a:lumMod val="75000"/>
                </a:schemeClr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hangingPunct="0">
              <a:buNone/>
            </a:pPr>
            <a:r>
              <a:rPr lang="fr-FR" sz="24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PLU approuvé le 12 juillet 2010</a:t>
            </a:r>
            <a:endParaRPr lang="fr-FR" sz="2400" b="1" dirty="0">
              <a:effectLst/>
              <a:latin typeface="MS Sans Serif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fr-FR" sz="2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Modification simplifiée n°1 le 12 décembre 2012</a:t>
            </a:r>
            <a:endParaRPr lang="fr-FR" sz="2400" dirty="0">
              <a:effectLst/>
              <a:latin typeface="MS Sans Serif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fr-FR" sz="2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Mise en compatibilité le 4 avril 2014</a:t>
            </a:r>
            <a:endParaRPr lang="fr-FR" sz="2400" dirty="0">
              <a:effectLst/>
              <a:latin typeface="MS Sans Serif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fr-FR" sz="2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Modification n°1 le 11 février 2016</a:t>
            </a:r>
            <a:endParaRPr lang="fr-FR" sz="2400" dirty="0">
              <a:effectLst/>
              <a:latin typeface="MS Sans Serif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fr-FR" sz="2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Modification simplifiée n°2 le 24 juillet 2017</a:t>
            </a:r>
            <a:endParaRPr lang="fr-FR" sz="2400" dirty="0">
              <a:effectLst/>
              <a:latin typeface="MS Sans Serif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fr-FR" sz="2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Modification n°2 le 19 décembre 2019</a:t>
            </a:r>
            <a:endParaRPr lang="fr-FR" sz="2400" dirty="0">
              <a:effectLst/>
              <a:latin typeface="MS Sans Serif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fr-FR" sz="24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Modification simplifiée n°3 en cours</a:t>
            </a:r>
            <a:r>
              <a:rPr lang="fr-FR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1800" dirty="0">
              <a:effectLst/>
              <a:latin typeface="MS Sans Serif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45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3AF2-D913-404F-9273-26CCB914E416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804CC7F-C529-4712-B118-5FEB0F35F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1ère réunion publique PLU  salle polyvalente de Certines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xmlns="" id="{FC58A6CA-7D8F-4623-A147-80314FA5B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57BD-451D-4299-BBDA-7249B00C799D}" type="datetime1">
              <a:rPr lang="fr-FR" smtClean="0"/>
              <a:t>18/10/2021</a:t>
            </a:fld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3AF2-D913-404F-9273-26CCB914E416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0A39EE66-A271-459B-BBFB-AB9173A18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>
                <a:solidFill>
                  <a:srgbClr val="C00000"/>
                </a:solidFill>
                <a:latin typeface="+mn-lt"/>
              </a:rPr>
              <a:t>Pourquoi la révision du PLU à Certines ? </a:t>
            </a:r>
            <a:br>
              <a:rPr lang="fr-FR" sz="2800" b="1" dirty="0">
                <a:solidFill>
                  <a:srgbClr val="C00000"/>
                </a:solidFill>
                <a:latin typeface="+mn-lt"/>
              </a:rPr>
            </a:b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Ce qui s’est passé depuis l’approbation du PLU de 2010</a:t>
            </a:r>
            <a:endParaRPr lang="fr-FR" sz="2800" dirty="0">
              <a:latin typeface="+mn-lt"/>
            </a:endParaRPr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xmlns="" id="{FEBB68E6-3632-4E6E-A346-8D4C3AD159D8}"/>
              </a:ext>
            </a:extLst>
          </p:cNvPr>
          <p:cNvSpPr txBox="1">
            <a:spLocks/>
          </p:cNvSpPr>
          <p:nvPr/>
        </p:nvSpPr>
        <p:spPr>
          <a:xfrm>
            <a:off x="539552" y="1443372"/>
            <a:ext cx="8229600" cy="45779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8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1051F0ED-F1CB-42E8-8D68-D63E13D74C7B}"/>
              </a:ext>
            </a:extLst>
          </p:cNvPr>
          <p:cNvSpPr txBox="1"/>
          <p:nvPr/>
        </p:nvSpPr>
        <p:spPr>
          <a:xfrm>
            <a:off x="179512" y="1462544"/>
            <a:ext cx="8784976" cy="50359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fr-F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Créations de logements</a:t>
            </a: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143 logements créés :  126 neufs et 17 en réhabilitation</a:t>
            </a:r>
          </a:p>
          <a:p>
            <a:pPr marL="342900" lvl="0" indent="-342900"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Rythme de 11 logements par an (pour le neuf : 9,70 / an) </a:t>
            </a:r>
          </a:p>
          <a:p>
            <a:pPr>
              <a:spcAft>
                <a:spcPts val="1000"/>
              </a:spcAft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Surfaces consommées 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10,31 ha</a:t>
            </a: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7,3 ha consommés pour l’habitat (0,6 ha /an) dont </a:t>
            </a:r>
          </a:p>
          <a:p>
            <a:pPr marL="742950" lvl="1" indent="-285750">
              <a:buFont typeface="Symbol" panose="05050102010706020507" pitchFamily="18" charset="2"/>
              <a:buChar char=""/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4,8 ha en zone U dont 1,41 ha par découpages de parcelles (30%)</a:t>
            </a:r>
          </a:p>
          <a:p>
            <a:pPr marL="742950" lvl="1" indent="-285750">
              <a:buFont typeface="Symbol" panose="05050102010706020507" pitchFamily="18" charset="2"/>
              <a:buChar char=""/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2,5 ha en zone 1AU</a:t>
            </a: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3,12 ha consommés pour autres destinations</a:t>
            </a:r>
          </a:p>
          <a:p>
            <a:pPr marL="742950" lvl="1" indent="-285750">
              <a:buFont typeface="Symbol" panose="05050102010706020507" pitchFamily="18" charset="2"/>
              <a:buChar char=""/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1,02 ha en équipements publics (gymnase et centre de loisirs)</a:t>
            </a:r>
          </a:p>
          <a:p>
            <a:pPr marL="742950" lvl="1" indent="-28575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2,10 en activités économiques ( NC Zone Cadran)</a:t>
            </a:r>
          </a:p>
          <a:p>
            <a:pPr>
              <a:spcAft>
                <a:spcPts val="1000"/>
              </a:spcAft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Croissance de la population</a:t>
            </a: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Croissance annuelle moyenne de 1, 17 % (croissance possible dans le SCOT pour les pôles locaux équipés) =&gt; +1,7% en logements pour + 0,58% en population!</a:t>
            </a: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fr-F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 habitants de plus en 12 ans : 1 450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habitants en 2008 et </a:t>
            </a:r>
            <a:r>
              <a:rPr lang="fr-F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1 550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habitants en 2021</a:t>
            </a:r>
          </a:p>
          <a:p>
            <a:pPr marL="342900" lvl="0" indent="-342900"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taille des ménages diminue : de </a:t>
            </a:r>
            <a:r>
              <a:rPr lang="fr-F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2,62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/logt en 2008 on passe à </a:t>
            </a:r>
            <a:r>
              <a:rPr lang="fr-F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2021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C61DDF64-2236-4271-9DAC-E69CC2DB3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1ère réunion publique PLU  salle polyvalente de Certines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89535974-8BD6-46A5-A1B6-3AD97BF09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433B6-924A-4474-9BAE-40A0D53CD22A}" type="datetime1">
              <a:rPr lang="fr-FR" smtClean="0"/>
              <a:t>18/10/2021</a:t>
            </a:fld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B8AF634-8600-4250-9751-7BF588C77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1060227"/>
          </a:xfrm>
        </p:spPr>
        <p:txBody>
          <a:bodyPr>
            <a:normAutofit fontScale="90000"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/>
            </a:r>
            <a:br>
              <a:rPr lang="fr-FR" sz="2800" b="1" dirty="0">
                <a:solidFill>
                  <a:srgbClr val="C00000"/>
                </a:solidFill>
              </a:rPr>
            </a:br>
            <a:r>
              <a:rPr lang="fr-FR" sz="2800" b="1" dirty="0">
                <a:solidFill>
                  <a:srgbClr val="C00000"/>
                </a:solidFill>
              </a:rPr>
              <a:t/>
            </a:r>
            <a:br>
              <a:rPr lang="fr-FR" sz="2800" b="1" dirty="0">
                <a:solidFill>
                  <a:srgbClr val="C00000"/>
                </a:solidFill>
              </a:rPr>
            </a:br>
            <a:r>
              <a:rPr lang="fr-FR" sz="2800" b="1" dirty="0">
                <a:solidFill>
                  <a:srgbClr val="C00000"/>
                </a:solidFill>
              </a:rPr>
              <a:t>Pourquoi la révision du PLU à Certines ? </a:t>
            </a:r>
            <a:br>
              <a:rPr lang="fr-FR" sz="2800" b="1" dirty="0">
                <a:solidFill>
                  <a:srgbClr val="C00000"/>
                </a:solidFill>
              </a:rPr>
            </a:b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Objectifs de la révision prescrite en 2020</a:t>
            </a:r>
            <a:b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..</a:t>
            </a:r>
            <a:b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B1C05CAD-83BE-4735-A377-DE8C58393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3AF2-D913-404F-9273-26CCB914E416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11EBA411-8383-46DD-976E-EE95788C4EDC}"/>
              </a:ext>
            </a:extLst>
          </p:cNvPr>
          <p:cNvSpPr txBox="1"/>
          <p:nvPr/>
        </p:nvSpPr>
        <p:spPr>
          <a:xfrm>
            <a:off x="539552" y="1196752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4995" indent="-342900" algn="just">
              <a:buAutoNum type="arabicParenR"/>
            </a:pPr>
            <a:r>
              <a:rPr lang="ru-RU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Permettre la mise en oeuvre du projet de développement de notre territoire </a:t>
            </a:r>
            <a:r>
              <a:rPr lang="fr-FR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ru-RU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construire l</a:t>
            </a:r>
            <a:r>
              <a:rPr lang="fr-FR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vill</a:t>
            </a:r>
            <a:r>
              <a:rPr lang="fr-FR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ru-RU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demain</a:t>
            </a:r>
            <a:r>
              <a:rPr lang="fr-FR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52095" algn="just"/>
            <a:endParaRPr lang="fr-FR" sz="1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95" algn="just"/>
            <a:r>
              <a:rPr lang="fr-FR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Tenir son rôle de « pôle local équipé » reconnu dans le SCOT BBR : « commune qui répond aux besoins quotidiens de ses habitants et qui rayonne sur les communes rurales alentours ». </a:t>
            </a:r>
          </a:p>
          <a:p>
            <a:pPr marL="252095" algn="just"/>
            <a:endParaRPr lang="fr-FR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95" algn="just"/>
            <a:r>
              <a:rPr lang="fr-FR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En respectant les objectifs :</a:t>
            </a:r>
          </a:p>
          <a:p>
            <a:pPr marL="252095" algn="just"/>
            <a:endParaRPr lang="fr-FR" sz="1800" dirty="0">
              <a:effectLst/>
              <a:latin typeface="MS Sans Serif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x-none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modération de la consommation d'espace et de lutte contre l'étalement urbain,</a:t>
            </a:r>
            <a:endParaRPr lang="fr-FR" sz="1800" dirty="0">
              <a:effectLst/>
              <a:latin typeface="MS Sans Serif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x-none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préservation des espaces, des activités agricoles et des espaces naturels</a:t>
            </a:r>
            <a:r>
              <a:rPr lang="fr-FR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endParaRPr lang="fr-FR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fr-FR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Objectifs initiaux qui sont affinés en cours d’étude.</a:t>
            </a:r>
          </a:p>
          <a:p>
            <a:pPr lvl="0" algn="just"/>
            <a:endParaRPr lang="fr-FR" sz="1800" dirty="0">
              <a:effectLst/>
              <a:latin typeface="MS Sans Serif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85388D7-7816-47D4-A256-6110D155B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1ère réunion publique PLU  salle polyvalente de Certines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xmlns="" id="{C4E87537-5C85-4D47-955D-C70F55525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273E-0173-4425-9261-928D59839707}" type="datetime1">
              <a:rPr lang="fr-FR" smtClean="0"/>
              <a:t>18/10/2021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418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rgbClr val="C00000"/>
                </a:solidFill>
              </a:rPr>
              <a:t>Qu’est-ce qu’un plan local d’urbanisme ?</a:t>
            </a:r>
            <a:r>
              <a:rPr lang="fr-FR" sz="3600" b="1" dirty="0"/>
              <a:t/>
            </a:r>
            <a:br>
              <a:rPr lang="fr-FR" sz="3600" b="1" dirty="0"/>
            </a:b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Sa finalité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buNone/>
            </a:pPr>
            <a:r>
              <a:rPr lang="fr-FR" sz="2400" b="1" dirty="0"/>
              <a:t>Le PLU : le document d’urbanisme qui permet de mettre en place une politique d’aménagement du territoire à l’échelle de la commune. </a:t>
            </a:r>
          </a:p>
          <a:p>
            <a:pPr marL="0">
              <a:buNone/>
            </a:pPr>
            <a:r>
              <a:rPr lang="fr-FR" sz="2400" b="1" dirty="0"/>
              <a:t>Il décline à travers ses diverses pièces le </a:t>
            </a:r>
            <a:r>
              <a:rPr lang="fr-FR" sz="2400" b="1" dirty="0">
                <a:solidFill>
                  <a:srgbClr val="FF0000"/>
                </a:solidFill>
              </a:rPr>
              <a:t>projet d’aménagement communal.</a:t>
            </a:r>
          </a:p>
          <a:p>
            <a:pPr marL="0">
              <a:buNone/>
            </a:pPr>
            <a:r>
              <a:rPr lang="fr-FR" sz="2400" b="1" dirty="0"/>
              <a:t>Que préserve-t-on ? Où et comment pense-t-on le développement urbain ? Comment crée-t-on un nouveau quartier ? </a:t>
            </a:r>
            <a:r>
              <a:rPr lang="fr-FR" sz="2400" b="1" dirty="0" err="1"/>
              <a:t>etc</a:t>
            </a:r>
            <a:r>
              <a:rPr lang="fr-FR" sz="2400" b="1" dirty="0"/>
              <a:t> …</a:t>
            </a:r>
          </a:p>
          <a:p>
            <a:pPr marL="0">
              <a:buNone/>
            </a:pPr>
            <a:endParaRPr lang="fr-FR" sz="2400" b="1" dirty="0"/>
          </a:p>
          <a:p>
            <a:pPr marL="0">
              <a:buNone/>
            </a:pPr>
            <a:r>
              <a:rPr lang="fr-FR" sz="2400" b="1" dirty="0">
                <a:solidFill>
                  <a:srgbClr val="FF0000"/>
                </a:solidFill>
              </a:rPr>
              <a:t>Mais</a:t>
            </a:r>
            <a:r>
              <a:rPr lang="fr-FR" sz="2400" b="1" dirty="0"/>
              <a:t> une réflexion à  intégrer dans un système pyramidal : respect des normes et des documents de rangs supérieurs.</a:t>
            </a:r>
          </a:p>
          <a:p>
            <a:pPr marL="0">
              <a:buNone/>
            </a:pPr>
            <a:endParaRPr lang="fr-FR" sz="24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3AF2-D913-404F-9273-26CCB914E416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6B87ADF-795E-4595-A4DD-A956187F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1ère réunion publique PLU  salle polyvalente de Certines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xmlns="" id="{9417DAF8-0D8D-471F-ACEE-9C4A2022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4E84-F676-4BB0-9213-7E868FF570FA}" type="datetime1">
              <a:rPr lang="fr-FR" smtClean="0"/>
              <a:t>18/10/2021</a:t>
            </a:fld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3AF2-D913-404F-9273-26CCB914E416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29179" y="692696"/>
            <a:ext cx="813690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C00000"/>
                </a:solidFill>
              </a:rPr>
              <a:t>Qu’est-ce qu’un PLU ?</a:t>
            </a:r>
          </a:p>
          <a:p>
            <a:pPr algn="ctr"/>
            <a:endParaRPr lang="fr-FR" sz="2000" b="1" dirty="0">
              <a:solidFill>
                <a:srgbClr val="C00000"/>
              </a:solidFill>
            </a:endParaRPr>
          </a:p>
          <a:p>
            <a:pPr algn="ctr"/>
            <a:r>
              <a:rPr lang="fr-FR" sz="2000" b="1" dirty="0"/>
              <a:t>Schématisation de la hiérarchie des normes et documents d’urbanisme</a:t>
            </a:r>
          </a:p>
          <a:p>
            <a:pPr algn="ctr"/>
            <a:r>
              <a:rPr lang="fr-FR" sz="2000" b="1" dirty="0"/>
              <a:t>Relation de « prise en compte » ou de « compatibilité » du PLU </a:t>
            </a:r>
          </a:p>
          <a:p>
            <a:pPr algn="ctr"/>
            <a:r>
              <a:rPr lang="fr-FR" sz="2000" b="1" dirty="0"/>
              <a:t>avec les documents supra-communaux </a:t>
            </a:r>
            <a:r>
              <a:rPr lang="fr-FR" dirty="0"/>
              <a:t>: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Au sommet : le code de l’urbanisme, les lois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Le </a:t>
            </a:r>
            <a:r>
              <a:rPr lang="fr-FR" b="1" i="1" dirty="0">
                <a:solidFill>
                  <a:srgbClr val="FF0000"/>
                </a:solidFill>
              </a:rPr>
              <a:t>schéma de cohérence territoriale (SCOT) </a:t>
            </a:r>
            <a:r>
              <a:rPr lang="fr-FR" dirty="0"/>
              <a:t>est dit intégrateur aujourd’hui,</a:t>
            </a:r>
          </a:p>
          <a:p>
            <a:pPr algn="ctr"/>
            <a:r>
              <a:rPr lang="fr-FR" dirty="0"/>
              <a:t>Il doit </a:t>
            </a:r>
            <a:r>
              <a:rPr lang="fr-FR" b="1" dirty="0"/>
              <a:t>être compatible </a:t>
            </a:r>
            <a:r>
              <a:rPr lang="fr-FR" dirty="0"/>
              <a:t>avec un certain nombre de schémas, de plans, de directives (SDAGE, SAGE, PPR …)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Il doit </a:t>
            </a:r>
            <a:r>
              <a:rPr lang="fr-FR" b="1" dirty="0"/>
              <a:t>prendre en compte </a:t>
            </a:r>
            <a:r>
              <a:rPr lang="fr-FR" dirty="0"/>
              <a:t>d’autres plans ou schémas (déchets, bruit, énergie, carrières, Natura 2000 ….)</a:t>
            </a:r>
          </a:p>
          <a:p>
            <a:pPr algn="ctr"/>
            <a:endParaRPr lang="fr-FR" dirty="0"/>
          </a:p>
          <a:p>
            <a:pPr algn="ctr"/>
            <a:r>
              <a:rPr lang="fr-FR" b="1" dirty="0"/>
              <a:t>SCOT BOURG-BRESSE-REVERMONT approuvé en 2016 ,</a:t>
            </a:r>
          </a:p>
          <a:p>
            <a:pPr algn="ctr"/>
            <a:endParaRPr lang="fr-FR" dirty="0"/>
          </a:p>
          <a:p>
            <a:pPr algn="ctr"/>
            <a:r>
              <a:rPr lang="fr-FR" sz="2400" b="1" dirty="0">
                <a:solidFill>
                  <a:srgbClr val="FF0000"/>
                </a:solidFill>
              </a:rPr>
              <a:t>Le PLU doit être compatible avec le SCOT.</a:t>
            </a:r>
          </a:p>
          <a:p>
            <a:pPr algn="ctr"/>
            <a:endParaRPr lang="fr-FR" sz="2400" b="1" dirty="0">
              <a:solidFill>
                <a:srgbClr val="FF0000"/>
              </a:solidFill>
            </a:endParaRPr>
          </a:p>
          <a:p>
            <a:pPr algn="ctr"/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2EB1A2D4-E6DC-4159-BD3E-F83970D31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1ère réunion publique PLU  salle polyvalente de Certines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EE4EC18-CB51-48BB-8EB6-EBE6D528A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D75B-C816-4D34-A364-BBBD146DCF15}" type="datetime1">
              <a:rPr lang="fr-FR" smtClean="0"/>
              <a:t>18/10/2021</a:t>
            </a:fld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hangingPunct="0"/>
            <a:r>
              <a:rPr lang="fr-FR" sz="3100" b="1" u="sng" dirty="0"/>
              <a:t/>
            </a:r>
            <a:br>
              <a:rPr lang="fr-FR" sz="3100" b="1" u="sng" dirty="0"/>
            </a:br>
            <a:r>
              <a:rPr lang="fr-FR" sz="3600" b="1" dirty="0">
                <a:solidFill>
                  <a:srgbClr val="C00000"/>
                </a:solidFill>
              </a:rPr>
              <a:t>Qu’est-ce qu’un Plan Local d’Urbanisme ?</a:t>
            </a:r>
            <a:r>
              <a:rPr lang="fr-FR" sz="3600" b="1" dirty="0"/>
              <a:t/>
            </a:r>
            <a:br>
              <a:rPr lang="fr-FR" sz="3600" b="1" dirty="0"/>
            </a:b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Son contenu</a:t>
            </a:r>
            <a:r>
              <a:rPr lang="fr-FR" sz="3600" dirty="0"/>
              <a:t/>
            </a:r>
            <a:br>
              <a:rPr lang="fr-FR" sz="3600" dirty="0"/>
            </a:b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hangingPunct="0">
              <a:buFont typeface="Wingdings" panose="05000000000000000000" pitchFamily="2" charset="2"/>
              <a:buChar char="§"/>
            </a:pPr>
            <a:r>
              <a:rPr lang="fr-FR" sz="3600" b="1" dirty="0"/>
              <a:t>Rapport de présentation</a:t>
            </a:r>
          </a:p>
          <a:p>
            <a:pPr hangingPunct="0">
              <a:buFont typeface="Wingdings" panose="05000000000000000000" pitchFamily="2" charset="2"/>
              <a:buChar char="§"/>
            </a:pPr>
            <a:r>
              <a:rPr lang="fr-FR" sz="3600" b="1" dirty="0"/>
              <a:t>Projet d’Aménagement et de Développement Durables (PADD)</a:t>
            </a:r>
          </a:p>
          <a:p>
            <a:pPr hangingPunct="0">
              <a:buFont typeface="Wingdings" panose="05000000000000000000" pitchFamily="2" charset="2"/>
              <a:buChar char="§"/>
            </a:pPr>
            <a:r>
              <a:rPr lang="fr-FR" sz="3600" b="1" dirty="0"/>
              <a:t>Orientations d’aménagement et de programmation (OAP)</a:t>
            </a:r>
          </a:p>
          <a:p>
            <a:pPr hangingPunct="0">
              <a:buFont typeface="Wingdings" panose="05000000000000000000" pitchFamily="2" charset="2"/>
              <a:buChar char="§"/>
            </a:pPr>
            <a:r>
              <a:rPr lang="fr-FR" sz="3600" b="1" dirty="0"/>
              <a:t>Plan de zonage )</a:t>
            </a:r>
          </a:p>
          <a:p>
            <a:pPr hangingPunct="0">
              <a:buFont typeface="Wingdings" panose="05000000000000000000" pitchFamily="2" charset="2"/>
              <a:buChar char="§"/>
            </a:pPr>
            <a:r>
              <a:rPr lang="fr-FR" sz="3600" b="1" dirty="0"/>
              <a:t>Règlement         ) ou Règlements écrit et graphique</a:t>
            </a:r>
          </a:p>
          <a:p>
            <a:pPr hangingPunct="0">
              <a:buFont typeface="Wingdings" panose="05000000000000000000" pitchFamily="2" charset="2"/>
              <a:buChar char="§"/>
            </a:pPr>
            <a:r>
              <a:rPr lang="fr-FR" sz="3600" b="1" dirty="0"/>
              <a:t>Annexes : emplacements réservés, réseaux  (assainissement et eau potable), servitudes d’utilité publique et informations …</a:t>
            </a:r>
          </a:p>
          <a:p>
            <a:pPr hangingPunct="0">
              <a:buNone/>
            </a:pPr>
            <a:endParaRPr lang="fr-FR" sz="4100" b="1" dirty="0"/>
          </a:p>
          <a:p>
            <a:pPr>
              <a:buNone/>
            </a:pPr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3AF2-D913-404F-9273-26CCB914E416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9E59DBD-D673-486C-9456-017B62FB7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1ère réunion publique PLU  salle polyvalente de Certines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xmlns="" id="{CB1E1D8B-69A9-4853-B57E-95E762606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9D1A-DA27-43D0-A8B3-D1EC6B319435}" type="datetime1">
              <a:rPr lang="fr-FR" smtClean="0"/>
              <a:t>18/10/2021</a:t>
            </a:fld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988</Words>
  <Application>Microsoft Office PowerPoint</Application>
  <PresentationFormat>Affichage à l'écran (4:3)</PresentationFormat>
  <Paragraphs>219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Réunion publique  Certines  7 octobre 2021</vt:lpstr>
      <vt:lpstr>Présentation PowerPoint</vt:lpstr>
      <vt:lpstr>Pourquoi cette réunion publique ?</vt:lpstr>
      <vt:lpstr>Pourquoi la révision du PLU à Certines ? Politique d’urbanisme de la commune</vt:lpstr>
      <vt:lpstr>Pourquoi la révision du PLU à Certines ?  Ce qui s’est passé depuis l’approbation du PLU de 2010</vt:lpstr>
      <vt:lpstr>  Pourquoi la révision du PLU à Certines ?  Objectifs de la révision prescrite en 2020 ..  </vt:lpstr>
      <vt:lpstr>Qu’est-ce qu’un plan local d’urbanisme ? Sa finalité</vt:lpstr>
      <vt:lpstr>Présentation PowerPoint</vt:lpstr>
      <vt:lpstr> Qu’est-ce qu’un Plan Local d’Urbanisme ? Son contenu </vt:lpstr>
      <vt:lpstr>Comment travaille-t-on sur un PLU ?</vt:lpstr>
      <vt:lpstr>   Comment travaille-t-on sur un PLU ? Le cadre fixé par l’Etat   </vt:lpstr>
      <vt:lpstr>Comment travaille-t-on sur un PLU ?  Le cadre fixé par le SCOT BBR (le bassin burgien)</vt:lpstr>
      <vt:lpstr>Comment travaille-t-on sur un PLU ? Procédure pour réviser le PLU</vt:lpstr>
      <vt:lpstr>Présentation PowerPoint</vt:lpstr>
      <vt:lpstr>Avancement du travail</vt:lpstr>
      <vt:lpstr>Présentation PowerPoint</vt:lpstr>
      <vt:lpstr> Merci de votre attention !!!  Echanges,  discussion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publique Lalleyriat  2-11-2010</dc:title>
  <dc:creator>Agnes</dc:creator>
  <cp:lastModifiedBy>PONSOTM</cp:lastModifiedBy>
  <cp:revision>134</cp:revision>
  <dcterms:created xsi:type="dcterms:W3CDTF">2010-11-01T19:24:46Z</dcterms:created>
  <dcterms:modified xsi:type="dcterms:W3CDTF">2021-10-18T13:02:24Z</dcterms:modified>
</cp:coreProperties>
</file>